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  <p:sldMasterId id="2147483804" r:id="rId5"/>
  </p:sldMasterIdLst>
  <p:notesMasterIdLst>
    <p:notesMasterId r:id="rId21"/>
  </p:notesMasterIdLst>
  <p:sldIdLst>
    <p:sldId id="2600" r:id="rId6"/>
    <p:sldId id="2601" r:id="rId7"/>
    <p:sldId id="2602" r:id="rId8"/>
    <p:sldId id="2603" r:id="rId9"/>
    <p:sldId id="2604" r:id="rId10"/>
    <p:sldId id="2605" r:id="rId11"/>
    <p:sldId id="2606" r:id="rId12"/>
    <p:sldId id="2607" r:id="rId13"/>
    <p:sldId id="2608" r:id="rId14"/>
    <p:sldId id="2609" r:id="rId15"/>
    <p:sldId id="2610" r:id="rId16"/>
    <p:sldId id="2611" r:id="rId17"/>
    <p:sldId id="2612" r:id="rId18"/>
    <p:sldId id="2613" r:id="rId19"/>
    <p:sldId id="2614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9D0B1E82-1C22-43A9-80C1-217AD6E6D413}">
          <p14:sldIdLst>
            <p14:sldId id="2600"/>
            <p14:sldId id="2601"/>
            <p14:sldId id="2602"/>
            <p14:sldId id="2603"/>
            <p14:sldId id="2604"/>
            <p14:sldId id="2605"/>
            <p14:sldId id="2606"/>
            <p14:sldId id="2607"/>
            <p14:sldId id="2608"/>
            <p14:sldId id="2609"/>
            <p14:sldId id="2610"/>
            <p14:sldId id="2611"/>
            <p14:sldId id="2612"/>
            <p14:sldId id="2613"/>
            <p14:sldId id="2614"/>
          </p14:sldIdLst>
        </p14:section>
        <p14:section name="제목 없는 구역" id="{8F27F667-7B8C-46FB-BF38-A3EEA1AE6E4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7C80"/>
    <a:srgbClr val="FF99CC"/>
    <a:srgbClr val="FF99FF"/>
    <a:srgbClr val="660066"/>
    <a:srgbClr val="FF3399"/>
    <a:srgbClr val="FF6699"/>
    <a:srgbClr val="FF3300"/>
    <a:srgbClr val="FF00FF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69" autoAdjust="0"/>
    <p:restoredTop sz="68525" autoAdjust="0"/>
  </p:normalViewPr>
  <p:slideViewPr>
    <p:cSldViewPr snapToGrid="0">
      <p:cViewPr varScale="1">
        <p:scale>
          <a:sx n="104" d="100"/>
          <a:sy n="104" d="100"/>
        </p:scale>
        <p:origin x="1464" y="10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CC22C-0470-488D-B717-4EEA014A10F7}" type="datetimeFigureOut">
              <a:rPr lang="ko-KR" altLang="en-US" smtClean="0"/>
              <a:t>2018-11-16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70A58-7C7F-44D8-BEA9-3ABBB7C413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60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70A58-7C7F-44D8-BEA9-3ABBB7C4137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056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70A58-7C7F-44D8-BEA9-3ABBB7C4137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07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교회의 입장을 대변하는 </a:t>
            </a:r>
            <a:r>
              <a:rPr lang="en-US" altLang="ko-KR" dirty="0" smtClean="0"/>
              <a:t>GOOD TV </a:t>
            </a:r>
            <a:r>
              <a:rPr lang="ko-KR" altLang="en-US" dirty="0" smtClean="0"/>
              <a:t>뉴스입니다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70A58-7C7F-44D8-BEA9-3ABBB7C4137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181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2018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8</a:t>
            </a:r>
            <a:r>
              <a:rPr lang="ko-KR" altLang="en-US" dirty="0" smtClean="0"/>
              <a:t>일</a:t>
            </a:r>
            <a:r>
              <a:rPr lang="en-US" altLang="ko-KR" dirty="0" smtClean="0"/>
              <a:t>(</a:t>
            </a:r>
            <a:r>
              <a:rPr lang="ko-KR" altLang="en-US" dirty="0" smtClean="0"/>
              <a:t>목</a:t>
            </a:r>
            <a:r>
              <a:rPr lang="en-US" altLang="ko-KR" dirty="0" smtClean="0"/>
              <a:t>) </a:t>
            </a:r>
            <a:r>
              <a:rPr lang="ko-KR" altLang="en-US" dirty="0" smtClean="0"/>
              <a:t>재판 시작 전에 시민단체가 기자회견하는 모습니다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한동대학교와 포항 지역 교회가 사실에 입각한 자료를 가지고</a:t>
            </a:r>
            <a:endParaRPr lang="en-US" altLang="ko-KR" dirty="0" smtClean="0"/>
          </a:p>
          <a:p>
            <a:r>
              <a:rPr lang="ko-KR" altLang="en-US" dirty="0" smtClean="0"/>
              <a:t>성경적으로 도덕적으로 잘못을 지적하고 반대하는 것을</a:t>
            </a:r>
            <a:endParaRPr lang="en-US" altLang="ko-KR" dirty="0" smtClean="0"/>
          </a:p>
          <a:p>
            <a:r>
              <a:rPr lang="ko-KR" altLang="en-US" dirty="0" smtClean="0"/>
              <a:t>가짜뉴스라고 매도하는 현장입니다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일반인들은 이들의 목소리와 편향된 언론 보도를 통해서</a:t>
            </a:r>
            <a:endParaRPr lang="en-US" altLang="ko-KR" dirty="0" smtClean="0"/>
          </a:p>
          <a:p>
            <a:r>
              <a:rPr lang="ko-KR" altLang="en-US" dirty="0" smtClean="0"/>
              <a:t>교회가 마치 가짜 뉴스의 진원지처럼 인식되어지고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이는 영적 전쟁입니다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70A58-7C7F-44D8-BEA9-3ABBB7C4137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232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70A58-7C7F-44D8-BEA9-3ABBB7C4137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014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4853C-8E8A-4C78-B14B-6E072A62D52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35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4853C-8E8A-4C78-B14B-6E072A62D52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02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4853C-8E8A-4C78-B14B-6E072A62D52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782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생물학적 성별을 의미하는 섹스</a:t>
            </a:r>
            <a:r>
              <a:rPr lang="en-US" altLang="ko-KR" dirty="0" smtClean="0"/>
              <a:t>(Sex)</a:t>
            </a:r>
            <a:r>
              <a:rPr lang="ko-KR" altLang="en-US" dirty="0" smtClean="0"/>
              <a:t>와는 별개로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이 단어는 사회적으로 정의된 성을 뜻한다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그 사회에서 여성은 이러이러하고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남성은 이러이러하다고 정의 내린 개념이 젠더다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성 역할과 비슷하다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4853C-8E8A-4C78-B14B-6E072A62D52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40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4853C-8E8A-4C78-B14B-6E072A62D52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190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70A58-7C7F-44D8-BEA9-3ABBB7C4137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2009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폴리아모리는 </a:t>
            </a:r>
            <a:r>
              <a:rPr lang="en-US" altLang="ko-KR" dirty="0" smtClean="0"/>
              <a:t>50</a:t>
            </a:r>
            <a:r>
              <a:rPr lang="ko-KR" altLang="en-US" dirty="0" smtClean="0"/>
              <a:t>개 이상의 사회학적 성의 한 종류입니다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한 여자가 여러 명의 남자와 함께 사는 형태</a:t>
            </a:r>
          </a:p>
          <a:p>
            <a:r>
              <a:rPr lang="ko-KR" altLang="en-US" dirty="0" smtClean="0"/>
              <a:t>반대로 한 남자가 여러 명의 여자와 함께 사는 형태를 말합니다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70A58-7C7F-44D8-BEA9-3ABBB7C4137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019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우리나라 공중파 방송에서 </a:t>
            </a:r>
            <a:r>
              <a:rPr lang="ko-KR" altLang="en-US" dirty="0" smtClean="0"/>
              <a:t>소개되었던 </a:t>
            </a:r>
            <a:r>
              <a:rPr lang="ko-KR" altLang="en-US" dirty="0" err="1" smtClean="0"/>
              <a:t>폴리아모리</a:t>
            </a:r>
            <a:r>
              <a:rPr lang="ko-KR" altLang="en-US" dirty="0" smtClean="0"/>
              <a:t> 영상입니다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70A58-7C7F-44D8-BEA9-3ABBB7C4137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89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87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5"/>
            <a:ext cx="5800725" cy="435887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46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7177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1883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327279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3918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1340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79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006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09510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19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03655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906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2802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0969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7533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416386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834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52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7145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31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17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091352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421726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1836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3878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2100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3534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80030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1788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779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415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5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284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662759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989354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016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819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-34290"/>
            <a:ext cx="9144000" cy="5206364"/>
          </a:xfrm>
          <a:prstGeom prst="rect">
            <a:avLst/>
          </a:prstGeom>
          <a:gradFill flip="none" rotWithShape="1">
            <a:gsLst>
              <a:gs pos="13000">
                <a:schemeClr val="bg1"/>
              </a:gs>
              <a:gs pos="59000">
                <a:srgbClr val="74ADDA"/>
              </a:gs>
              <a:gs pos="35000">
                <a:srgbClr val="E7EAF3"/>
              </a:gs>
              <a:gs pos="93000">
                <a:srgbClr val="002060"/>
              </a:gs>
              <a:gs pos="78000">
                <a:srgbClr val="0070C0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9" descr="earth_change_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r="22188" b="24275"/>
          <a:stretch>
            <a:fillRect/>
          </a:stretch>
        </p:blipFill>
        <p:spPr bwMode="auto">
          <a:xfrm>
            <a:off x="5058054" y="-34290"/>
            <a:ext cx="4085946" cy="51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01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3"/>
          <p:cNvSpPr>
            <a:spLocks noGrp="1"/>
          </p:cNvSpPr>
          <p:nvPr>
            <p:ph type="dt" sz="half" idx="2"/>
          </p:nvPr>
        </p:nvSpPr>
        <p:spPr>
          <a:xfrm>
            <a:off x="107504" y="4894009"/>
            <a:ext cx="2133600" cy="165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92974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107504" y="4894009"/>
            <a:ext cx="2133600" cy="165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15722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508" y="245269"/>
            <a:ext cx="1875344" cy="947756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332543" y="360284"/>
            <a:ext cx="3086981" cy="423434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706126" y="360284"/>
            <a:ext cx="3086981" cy="423434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8" name="날짜 개체 틀 3"/>
          <p:cNvSpPr>
            <a:spLocks noGrp="1"/>
          </p:cNvSpPr>
          <p:nvPr>
            <p:ph type="dt" sz="half" idx="13"/>
          </p:nvPr>
        </p:nvSpPr>
        <p:spPr>
          <a:xfrm>
            <a:off x="107504" y="4894009"/>
            <a:ext cx="2133600" cy="165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283452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10" name="날짜 개체 틀 3"/>
          <p:cNvSpPr>
            <a:spLocks noGrp="1"/>
          </p:cNvSpPr>
          <p:nvPr>
            <p:ph type="dt" sz="half" idx="13"/>
          </p:nvPr>
        </p:nvSpPr>
        <p:spPr>
          <a:xfrm>
            <a:off x="107504" y="4894009"/>
            <a:ext cx="2133600" cy="165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슬라이드 번호 개체 틀 4"/>
          <p:cNvSpPr>
            <a:spLocks noGrp="1"/>
          </p:cNvSpPr>
          <p:nvPr>
            <p:ph type="sldNum" sz="quarter" idx="1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6207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96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508" y="245269"/>
            <a:ext cx="1782198" cy="947756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2"/>
          </p:nvPr>
        </p:nvSpPr>
        <p:spPr>
          <a:xfrm>
            <a:off x="107505" y="4894009"/>
            <a:ext cx="1332148" cy="147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4159705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2"/>
          </p:nvPr>
        </p:nvSpPr>
        <p:spPr>
          <a:xfrm>
            <a:off x="107504" y="4894009"/>
            <a:ext cx="2133600" cy="165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747954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7515" y="204787"/>
            <a:ext cx="1782198" cy="871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303749" y="204789"/>
            <a:ext cx="6383052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7515" y="1275606"/>
            <a:ext cx="1782198" cy="3319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8" name="날짜 개체 틀 3"/>
          <p:cNvSpPr>
            <a:spLocks noGrp="1"/>
          </p:cNvSpPr>
          <p:nvPr>
            <p:ph type="dt" sz="half" idx="13"/>
          </p:nvPr>
        </p:nvSpPr>
        <p:spPr>
          <a:xfrm>
            <a:off x="107504" y="4894009"/>
            <a:ext cx="2133600" cy="165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75990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35263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735263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735263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8" name="날짜 개체 틀 3"/>
          <p:cNvSpPr>
            <a:spLocks noGrp="1"/>
          </p:cNvSpPr>
          <p:nvPr>
            <p:ph type="dt" sz="half" idx="13"/>
          </p:nvPr>
        </p:nvSpPr>
        <p:spPr>
          <a:xfrm>
            <a:off x="107504" y="4894009"/>
            <a:ext cx="2133600" cy="165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959804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107504" y="4894009"/>
            <a:ext cx="2133600" cy="165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7148053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107504" y="4894009"/>
            <a:ext cx="2133600" cy="165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/>
                </a:solidFill>
                <a:latin typeface="HY중고딕" pitchFamily="18" charset="-127"/>
                <a:ea typeface="HY중고딕" pitchFamily="18" charset="-127"/>
              </a:defRPr>
            </a:lvl1pPr>
          </a:lstStyle>
          <a:p>
            <a:pPr defTabSz="685800" latinLnBrk="1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/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61821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소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DP_GEEP_page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2914650"/>
            <a:ext cx="9144000" cy="22288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67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8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2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1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6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NUL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NUL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NUL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77EDC-ADB1-413F-9B77-0D0420EE04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1C359-2B32-4C2D-80D5-7807D32116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 userDrawn="1"/>
        </p:nvSpPr>
        <p:spPr bwMode="auto">
          <a:xfrm>
            <a:off x="0" y="4731544"/>
            <a:ext cx="1368425" cy="3786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DBDE8-B4DC-4314-897B-99A724D51886}" type="slidenum">
              <a:rPr kumimoji="1" lang="en-US" altLang="ko-KR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바탕체" panose="02030609000101010101" pitchFamily="17" charset="-127"/>
                <a:cs typeface="+mn-cs"/>
              </a:rPr>
              <a:pPr marL="0" marR="0" lvl="0" indent="0" algn="ctr" defTabSz="6858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바탕체" panose="02030609000101010101" pitchFamily="17" charset="-127"/>
                <a:cs typeface="+mn-cs"/>
              </a:rPr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107219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429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6858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0287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3716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57175" indent="-257175" algn="l" rtl="0" fontAlgn="base" latinLnBrk="1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 latinLnBrk="1">
        <a:spcBef>
          <a:spcPct val="20000"/>
        </a:spcBef>
        <a:spcAft>
          <a:spcPct val="0"/>
        </a:spcAft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 latinLnBrk="1">
        <a:spcBef>
          <a:spcPct val="20000"/>
        </a:spcBef>
        <a:spcAft>
          <a:spcPct val="0"/>
        </a:spcAft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 latinLnBrk="1">
        <a:spcBef>
          <a:spcPct val="20000"/>
        </a:spcBef>
        <a:spcAft>
          <a:spcPct val="0"/>
        </a:spcAft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 latinLnBrk="1">
        <a:spcBef>
          <a:spcPct val="20000"/>
        </a:spcBef>
        <a:spcAft>
          <a:spcPct val="0"/>
        </a:spcAft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 userDrawn="1"/>
        </p:nvSpPr>
        <p:spPr bwMode="auto">
          <a:xfrm>
            <a:off x="0" y="4731544"/>
            <a:ext cx="1368425" cy="3786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05FBB-B90A-4777-A18A-8D5B02106D1D}" type="slidenum">
              <a:rPr kumimoji="1" lang="en-US" altLang="ko-KR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바탕체" panose="02030609000101010101" pitchFamily="17" charset="-127"/>
                <a:cs typeface="+mn-cs"/>
              </a:rPr>
              <a:pPr marL="0" marR="0" lvl="0" indent="0" algn="ctr" defTabSz="6858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바탕체" panose="02030609000101010101" pitchFamily="17" charset="-127"/>
                <a:cs typeface="+mn-cs"/>
              </a:rPr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40613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429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6858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0287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3716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57175" indent="-257175" algn="l" rtl="0" fontAlgn="base" latinLnBrk="1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 latinLnBrk="1">
        <a:spcBef>
          <a:spcPct val="20000"/>
        </a:spcBef>
        <a:spcAft>
          <a:spcPct val="0"/>
        </a:spcAft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 latinLnBrk="1">
        <a:spcBef>
          <a:spcPct val="20000"/>
        </a:spcBef>
        <a:spcAft>
          <a:spcPct val="0"/>
        </a:spcAft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 latinLnBrk="1">
        <a:spcBef>
          <a:spcPct val="20000"/>
        </a:spcBef>
        <a:spcAft>
          <a:spcPct val="0"/>
        </a:spcAft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 latinLnBrk="1">
        <a:spcBef>
          <a:spcPct val="20000"/>
        </a:spcBef>
        <a:spcAft>
          <a:spcPct val="0"/>
        </a:spcAft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 userDrawn="1"/>
        </p:nvSpPr>
        <p:spPr bwMode="auto">
          <a:xfrm>
            <a:off x="0" y="4731544"/>
            <a:ext cx="1368425" cy="3786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DD59F-6604-4AB5-9CD4-D8BF5680E0BF}" type="slidenum">
              <a:rPr kumimoji="1" lang="en-US" altLang="ko-KR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바탕체" panose="02030609000101010101" pitchFamily="17" charset="-127"/>
                <a:cs typeface="+mn-cs"/>
              </a:rPr>
              <a:pPr marL="0" marR="0" lvl="0" indent="0" algn="ctr" defTabSz="6858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바탕체" panose="02030609000101010101" pitchFamily="17" charset="-127"/>
                <a:cs typeface="+mn-cs"/>
              </a:rPr>
              <a:t>/10</a:t>
            </a:r>
          </a:p>
        </p:txBody>
      </p:sp>
    </p:spTree>
    <p:extLst>
      <p:ext uri="{BB962C8B-B14F-4D97-AF65-F5344CB8AC3E}">
        <p14:creationId xmlns:p14="http://schemas.microsoft.com/office/powerpoint/2010/main" val="205506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429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6858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0287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371600" algn="ctr" rtl="0" fontAlgn="base" latinLnBrk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57175" indent="-257175" algn="l" rtl="0" fontAlgn="base" latinLnBrk="1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 latinLnBrk="1">
        <a:spcBef>
          <a:spcPct val="20000"/>
        </a:spcBef>
        <a:spcAft>
          <a:spcPct val="0"/>
        </a:spcAft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 latinLnBrk="1">
        <a:spcBef>
          <a:spcPct val="20000"/>
        </a:spcBef>
        <a:spcAft>
          <a:spcPct val="0"/>
        </a:spcAft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 latinLnBrk="1">
        <a:spcBef>
          <a:spcPct val="20000"/>
        </a:spcBef>
        <a:spcAft>
          <a:spcPct val="0"/>
        </a:spcAft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 latinLnBrk="1">
        <a:spcBef>
          <a:spcPct val="20000"/>
        </a:spcBef>
        <a:spcAft>
          <a:spcPct val="0"/>
        </a:spcAft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L_edison_bg2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 b="11039"/>
          <a:stretch/>
        </p:blipFill>
        <p:spPr bwMode="auto">
          <a:xfrm>
            <a:off x="0" y="-20537"/>
            <a:ext cx="914661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3"/>
          <p:cNvSpPr txBox="1">
            <a:spLocks noChangeArrowheads="1"/>
          </p:cNvSpPr>
          <p:nvPr userDrawn="1"/>
        </p:nvSpPr>
        <p:spPr bwMode="auto">
          <a:xfrm>
            <a:off x="1669708" y="4868125"/>
            <a:ext cx="4395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신명조" pitchFamily="18" charset="-127"/>
                <a:ea typeface="HY신명조" pitchFamily="18" charset="-127"/>
                <a:cs typeface="+mn-cs"/>
              </a:rPr>
              <a:t>/100</a:t>
            </a:r>
            <a:endParaRPr kumimoji="1" lang="ko-KR" alt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신명조" pitchFamily="18" charset="-127"/>
              <a:ea typeface="HY신명조" pitchFamily="18" charset="-127"/>
              <a:cs typeface="+mn-cs"/>
            </a:endParaRPr>
          </a:p>
        </p:txBody>
      </p:sp>
      <p:sp>
        <p:nvSpPr>
          <p:cNvPr id="4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514438" y="9320"/>
            <a:ext cx="629562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defTabSz="685800" latinLnBrk="1"/>
            <a:fld id="{9CFE4355-A09E-4DE2-AF9F-ABD45F409F51}" type="slidenum">
              <a:rPr lang="ko-KR" altLang="en-US" sz="1350" smtClean="0"/>
              <a:pPr defTabSz="685800" latinLnBrk="1"/>
              <a:t>‹#›</a:t>
            </a:fld>
            <a:r>
              <a:rPr lang="en-US" altLang="ko-KR" sz="1350" smtClean="0"/>
              <a:t>/15</a:t>
            </a:r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52093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1" hangingPunct="1">
        <a:lnSpc>
          <a:spcPct val="114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80287" y="558800"/>
            <a:ext cx="8220366" cy="126076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국가인권정책기본계획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National Human Rights Plans of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Action :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NAP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80287" y="2189019"/>
            <a:ext cx="8220366" cy="248017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독소 </a:t>
            </a:r>
            <a:r>
              <a:rPr kumimoji="0" lang="ko-KR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조항 반대</a:t>
            </a:r>
            <a:endParaRPr kumimoji="0" lang="en-US" altLang="ko-KR" sz="6000" b="1" i="0" u="none" strike="noStrike" kern="1200" cap="none" spc="0" normalizeH="0" baseline="0" noProof="0" dirty="0" smtClean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백만인 서명운동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0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altLang="ko-KR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/15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72" y="-10390"/>
            <a:ext cx="9162472" cy="51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0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altLang="ko-KR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/15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140"/>
            <a:ext cx="9144000" cy="478536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0"/>
            <a:ext cx="9144000" cy="923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새로운 일부 다처제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일처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다부제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15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altLang="ko-KR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/15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60218" y="626533"/>
            <a:ext cx="83404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소송의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심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재판이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2018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목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오전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11:40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에 포항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법정에서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열렸습니다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심 재판은 양측 변론을 듣고 끝났습니다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재판 일은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12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6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오전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40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분입니다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성도들의 많은 기도가 필요합니다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것은 영적 전쟁입니다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깨어 기도해야 합니다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서명에 동참합시다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32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[GOODTV NEWS 20180403] 한동대 성매매 옹호 강연, 용인 안 돼 - YouTube (720p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241" cy="5143500"/>
          </a:xfr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altLang="ko-KR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/15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8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altLang="ko-KR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/15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58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US" altLang="ko-KR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/15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6858000" y="0"/>
            <a:ext cx="2286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심 재판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방청객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2018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년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목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포항지법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45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4"/>
          </p:nvPr>
        </p:nvSpPr>
        <p:spPr>
          <a:xfrm>
            <a:off x="8730462" y="9320"/>
            <a:ext cx="413538" cy="273844"/>
          </a:xfrm>
        </p:spPr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169622" y="411510"/>
            <a:ext cx="6912768" cy="58589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성적지향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동성애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차별금지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의 사회적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폐해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9623" y="1221601"/>
            <a:ext cx="1529892" cy="1566174"/>
          </a:xfrm>
          <a:prstGeom prst="roundRect">
            <a:avLst/>
          </a:prstGeom>
        </p:spPr>
      </p:pic>
      <p:sp>
        <p:nvSpPr>
          <p:cNvPr id="8" name="모서리가 둥근 직사각형 7"/>
          <p:cNvSpPr/>
          <p:nvPr/>
        </p:nvSpPr>
        <p:spPr>
          <a:xfrm>
            <a:off x="2789802" y="1237048"/>
            <a:ext cx="5508612" cy="416600"/>
          </a:xfrm>
          <a:prstGeom prst="round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양심과 표현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학문과 종교의 자유 침해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789803" y="1681834"/>
            <a:ext cx="559889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2016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 서울 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K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중학교 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Y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교사는 수업시간에 동성애의 문제점을 소개하였는데 수업을 듣던 학생 중 일부가 이를 몰래 녹음한 뒤 서울시교육청에 “인권을 침해 당했다”고 신고하였으며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서울시 교육청은 ‘학생인권조례’를 근거로 조사에 착수하였습니다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차별금지법이 제정되면 형사처벌을 받게 됩니다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5832" y="3273829"/>
            <a:ext cx="1564481" cy="1250156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2806352" y="3294067"/>
            <a:ext cx="5508612" cy="416600"/>
          </a:xfrm>
          <a:prstGeom prst="round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초중고등학교에서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동성애 교육의 의무화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806353" y="3738852"/>
            <a:ext cx="559889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초중고등학교에서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동성애를 정상이라고 가르쳐야 하며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동성애 및 동성애 성교육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항문성교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구강성교 등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의무화 됩니다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호기심에 동성 성관계를 가지면 동성애로부터 빠져 나오기 힘들어지게 됩니다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“STOP SB48”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은 미국 캘리포니아에서 동성애 의무교육법안 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SB48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을 폐지하기 위한 구호입니다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9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4"/>
          </p:nvPr>
        </p:nvSpPr>
        <p:spPr>
          <a:xfrm>
            <a:off x="8730462" y="9320"/>
            <a:ext cx="413538" cy="273844"/>
          </a:xfrm>
        </p:spPr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169622" y="411510"/>
            <a:ext cx="6912768" cy="58589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성적지향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동성애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차별금지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의 사회적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폐해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789802" y="1237048"/>
            <a:ext cx="5508612" cy="416600"/>
          </a:xfrm>
          <a:prstGeom prst="round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에이즈 감염 급증 및 치료비 국민부담 폭증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789803" y="1681834"/>
            <a:ext cx="5598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남성 동성애는 에이즈 확산의 주요 경로입니다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에이즈 치료비는 전액 국민세금으로 부담하는데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2015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년에 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811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억 원을 부담하였습니다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동성애가 만연한 미국은 인구대비 에이즈 감염 비율이 우리나라보다 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배나 높습니다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795954" y="2829043"/>
            <a:ext cx="5508612" cy="416600"/>
          </a:xfrm>
          <a:prstGeom prst="round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건강한 가정과 사회의 훼손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795955" y="3273829"/>
            <a:ext cx="559889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부도덕한 행동이 법적으로 보호를 받는 사회는 건강한 사회가 될 수 없습니다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자녀를 낳을 수 없고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남녀의 역할을 제대로 배울 수 없는 가정으로 구성된 사회는 건강할 수 없습니다</a:t>
            </a:r>
            <a:r>
              <a:rPr kumimoji="0" lang="en-US" altLang="ko-K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0099" y="1237049"/>
            <a:ext cx="1700213" cy="1200150"/>
          </a:xfrm>
          <a:prstGeom prst="round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5121" y="2642640"/>
            <a:ext cx="1350169" cy="14644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4"/>
          </p:nvPr>
        </p:nvSpPr>
        <p:spPr>
          <a:xfrm>
            <a:off x="8730462" y="9320"/>
            <a:ext cx="413538" cy="273844"/>
          </a:xfrm>
        </p:spPr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169622" y="411510"/>
            <a:ext cx="6912768" cy="58589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성적지향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동성애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차별금지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의 해외 폐해사례</a:t>
            </a:r>
          </a:p>
        </p:txBody>
      </p:sp>
      <p:sp>
        <p:nvSpPr>
          <p:cNvPr id="2" name="모서리가 둥근 직사각형 1"/>
          <p:cNvSpPr/>
          <p:nvPr/>
        </p:nvSpPr>
        <p:spPr>
          <a:xfrm>
            <a:off x="683568" y="1302609"/>
            <a:ext cx="7884876" cy="3699411"/>
          </a:xfrm>
          <a:prstGeom prst="roundRect">
            <a:avLst>
              <a:gd name="adj" fmla="val 6042"/>
            </a:avLst>
          </a:prstGeom>
          <a:solidFill>
            <a:srgbClr val="F0ECF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6947" marR="0" lvl="0" indent="-264319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2000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년 미국에서 동료 직원에게 동성애는 죄라고 말해 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회사에서 파면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되고 법원은 소송 기각</a:t>
            </a:r>
          </a:p>
          <a:p>
            <a:pPr marL="342900" marR="0" lvl="0" indent="-270272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342900" marR="0" lvl="0" indent="-270272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2006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년 캐나다 시의원이 “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동성애는 비정상이고 비자연적이다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”고 말해서 </a:t>
            </a: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1,000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불 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벌금과 사과하라는 판결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을 받음</a:t>
            </a:r>
            <a:endParaRPr kumimoji="0" lang="en-US" altLang="ko-KR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342900" marR="0" lvl="0" indent="-270272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342900" marR="0" lvl="0" indent="-270272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캐나다 기독교대학</a:t>
            </a: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‘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동성애 반대 </a:t>
            </a:r>
            <a:r>
              <a:rPr kumimoji="0" lang="ko-KR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학칙</a:t>
            </a:r>
            <a:r>
              <a:rPr kumimoji="0" lang="ko-KR" alt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’으로</a:t>
            </a:r>
            <a:r>
              <a:rPr kumimoji="0" lang="ko-KR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‘인가 취소’ 됨</a:t>
            </a:r>
            <a:endParaRPr kumimoji="0" lang="en-US" altLang="ko-KR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342900" marR="0" lvl="0" indent="-270272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336947" marR="0" lvl="0" indent="-264319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학교에 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동성애 동아리를 만들어 공개 모집해도 막을 수 없음</a:t>
            </a:r>
            <a:endParaRPr kumimoji="0" lang="en-US" altLang="ko-KR" sz="2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336947" marR="0" lvl="0" indent="-264319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학교는 동성애 동아리를 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후원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해야 하고</a:t>
            </a: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동성애자인 학생을 설득하고 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상담할 수도 없음</a:t>
            </a:r>
            <a:endParaRPr kumimoji="0" lang="en-US" altLang="ko-KR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4"/>
          </p:nvPr>
        </p:nvSpPr>
        <p:spPr>
          <a:xfrm>
            <a:off x="8730462" y="9320"/>
            <a:ext cx="413538" cy="273844"/>
          </a:xfrm>
        </p:spPr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169622" y="411510"/>
            <a:ext cx="6912768" cy="58589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양성 평등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과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 평등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은 무엇이 다른가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?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502" y="1209297"/>
            <a:ext cx="3813417" cy="26328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1651" y="1205200"/>
            <a:ext cx="3922808" cy="263694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 cstate="print"/>
          <a:srcRect b="78661"/>
          <a:stretch/>
        </p:blipFill>
        <p:spPr>
          <a:xfrm>
            <a:off x="553503" y="3842146"/>
            <a:ext cx="8074667" cy="8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4"/>
          </p:nvPr>
        </p:nvSpPr>
        <p:spPr>
          <a:xfrm>
            <a:off x="8730462" y="9320"/>
            <a:ext cx="413538" cy="273844"/>
          </a:xfrm>
        </p:spPr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169622" y="411510"/>
            <a:ext cx="6912768" cy="58589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양성 평등</a:t>
            </a: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 평등</a:t>
            </a: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으로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대체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될 때 </a:t>
            </a:r>
            <a:r>
              <a:rPr kumimoji="0" lang="ko-KR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가치체계 변화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/>
          <a:srcRect l="4258" r="4649"/>
          <a:stretch/>
        </p:blipFill>
        <p:spPr>
          <a:xfrm>
            <a:off x="486518" y="1167595"/>
            <a:ext cx="5902712" cy="3663158"/>
          </a:xfrm>
          <a:prstGeom prst="roundRect">
            <a:avLst>
              <a:gd name="adj" fmla="val 10665"/>
            </a:avLst>
          </a:prstGeom>
        </p:spPr>
      </p:pic>
      <p:sp>
        <p:nvSpPr>
          <p:cNvPr id="10" name="TextBox 9"/>
          <p:cNvSpPr txBox="1"/>
          <p:nvPr/>
        </p:nvSpPr>
        <p:spPr>
          <a:xfrm>
            <a:off x="2843808" y="2409732"/>
            <a:ext cx="1188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헌법 개정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1182" y="1370986"/>
            <a:ext cx="227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양성 평등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 평등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으로 대체되면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헌법의 주요 가치가 바뀌게 됨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1325" y="2686731"/>
            <a:ext cx="22760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양성 평등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 평등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으로 대체되면 연관된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혼인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가족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가정 등의 의미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가 통째로 바뀌게 되어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매우 큰 사회적 혼란이 일어나게 됨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altLang="ko-KR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/15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699" y="0"/>
            <a:ext cx="3634301" cy="51435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66365" y="283164"/>
            <a:ext cx="51245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2017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12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 한동대학교에서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허가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받지 않은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"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들꽃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"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이라는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동아리에서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성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매매하는 여성과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페미니즘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작가를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불러서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흡혈사회에서 환대로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'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 노동과 페미니즘 그리고 환대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강연회를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열었습니다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학교에서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불허했는데도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강행하였기에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주도했던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해당 학생을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‘무기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정학’으로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징계했습니다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854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US" altLang="ko-KR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/15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66365" y="283164"/>
            <a:ext cx="875480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학교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측은 관련된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학생들에게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해당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모임이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한동대의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설립목적 위배임을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명시하고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잘못에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대해 반성을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권유했으나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받아들이지 않고 더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나아가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징계를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받은 학생은 자기를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탄압한다고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포항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MBC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와 뉴스앤죠이를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불러서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학교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정문 앞에서 기자회견을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했습니다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급기야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학생은 민변을 대리인으로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내세워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한동대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법인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교목실장 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00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교수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학생처장 조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00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교수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그리고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00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교수 등을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상대로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자신의 성 정체성을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드러냈다는 이유를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들어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명예훼손으로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손해 배상 청구 소송을 했습니다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63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E4355-A09E-4DE2-AF9F-ABD45F409F51}" type="slidenum">
              <a:rPr kumimoji="0" lang="ko-KR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altLang="ko-KR" sz="135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/15</a:t>
            </a: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60218" y="462760"/>
            <a:ext cx="83404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학생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이름은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석○○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입니다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 학생은 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"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폴리 </a:t>
            </a: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아모리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"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라고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비 독점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다자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성애의 삶을 살고 있는 학생입니다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한 여자가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여러 명의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남자와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함께 사는 형태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반대로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한 남자가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여러 명의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여자와 함께 사는 형태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민변에서는 이 학생을 위해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10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명의 변호인단을 구성 했습니다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한동대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측은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"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지영준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"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변호사입니다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29120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23331</TotalTime>
  <Words>786</Words>
  <Application>Microsoft Office PowerPoint</Application>
  <PresentationFormat>화면 슬라이드 쇼(16:9)</PresentationFormat>
  <Paragraphs>129</Paragraphs>
  <Slides>15</Slides>
  <Notes>13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15</vt:i4>
      </vt:variant>
    </vt:vector>
  </HeadingPairs>
  <TitlesOfParts>
    <vt:vector size="30" baseType="lpstr">
      <vt:lpstr>HY신명조</vt:lpstr>
      <vt:lpstr>HY중고딕</vt:lpstr>
      <vt:lpstr>굴림</vt:lpstr>
      <vt:lpstr>맑은 고딕</vt:lpstr>
      <vt:lpstr>바탕체</vt:lpstr>
      <vt:lpstr>Arial</vt:lpstr>
      <vt:lpstr>Calibri</vt:lpstr>
      <vt:lpstr>Calibri Light</vt:lpstr>
      <vt:lpstr>Times New Roman</vt:lpstr>
      <vt:lpstr>Wingdings</vt:lpstr>
      <vt:lpstr>5_Office 테마</vt:lpstr>
      <vt:lpstr>1_디자인 사용자 지정</vt:lpstr>
      <vt:lpstr>디자인 사용자 지정</vt:lpstr>
      <vt:lpstr>2_디자인 사용자 지정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Windows 사용자</cp:lastModifiedBy>
  <cp:revision>1494</cp:revision>
  <dcterms:created xsi:type="dcterms:W3CDTF">2016-11-12T20:39:38Z</dcterms:created>
  <dcterms:modified xsi:type="dcterms:W3CDTF">2018-11-16T04:26:34Z</dcterms:modified>
</cp:coreProperties>
</file>